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2" r:id="rId1"/>
  </p:sldMasterIdLst>
  <p:notesMasterIdLst>
    <p:notesMasterId r:id="rId40"/>
  </p:notesMasterIdLst>
  <p:handoutMasterIdLst>
    <p:handoutMasterId r:id="rId41"/>
  </p:handoutMasterIdLst>
  <p:sldIdLst>
    <p:sldId id="256" r:id="rId2"/>
    <p:sldId id="365" r:id="rId3"/>
    <p:sldId id="490" r:id="rId4"/>
    <p:sldId id="491" r:id="rId5"/>
    <p:sldId id="537" r:id="rId6"/>
    <p:sldId id="466" r:id="rId7"/>
    <p:sldId id="272" r:id="rId8"/>
    <p:sldId id="532" r:id="rId9"/>
    <p:sldId id="533" r:id="rId10"/>
    <p:sldId id="534" r:id="rId11"/>
    <p:sldId id="525" r:id="rId12"/>
    <p:sldId id="526" r:id="rId13"/>
    <p:sldId id="528" r:id="rId14"/>
    <p:sldId id="529" r:id="rId15"/>
    <p:sldId id="527" r:id="rId16"/>
    <p:sldId id="536" r:id="rId17"/>
    <p:sldId id="455" r:id="rId18"/>
    <p:sldId id="535" r:id="rId19"/>
    <p:sldId id="520" r:id="rId20"/>
    <p:sldId id="454" r:id="rId21"/>
    <p:sldId id="371" r:id="rId22"/>
    <p:sldId id="372" r:id="rId23"/>
    <p:sldId id="375" r:id="rId24"/>
    <p:sldId id="452" r:id="rId25"/>
    <p:sldId id="399" r:id="rId26"/>
    <p:sldId id="506" r:id="rId27"/>
    <p:sldId id="507" r:id="rId28"/>
    <p:sldId id="508" r:id="rId29"/>
    <p:sldId id="481" r:id="rId30"/>
    <p:sldId id="482" r:id="rId31"/>
    <p:sldId id="486" r:id="rId32"/>
    <p:sldId id="487" r:id="rId33"/>
    <p:sldId id="488" r:id="rId34"/>
    <p:sldId id="489" r:id="rId35"/>
    <p:sldId id="493" r:id="rId36"/>
    <p:sldId id="494" r:id="rId37"/>
    <p:sldId id="483" r:id="rId38"/>
    <p:sldId id="27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44781" autoAdjust="0"/>
    <p:restoredTop sz="68926" autoAdjust="0"/>
  </p:normalViewPr>
  <p:slideViewPr>
    <p:cSldViewPr snapToGrid="0" snapToObjects="1">
      <p:cViewPr varScale="1">
        <p:scale>
          <a:sx n="78" d="100"/>
          <a:sy n="78" d="100"/>
        </p:scale>
        <p:origin x="168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2192" y="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APA Annual Meeting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8/5/09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Andy Leman                                            Kemppel, Huffman &amp; Ellis, P.C.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C43E8-B4FF-B941-A18C-39A633E5A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1016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APA Annual Meeting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Andy Leman                                            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B7D1A-9779-A042-AF10-A28DB2C3C7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7873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you, this is the Utility Legal</a:t>
            </a:r>
            <a:r>
              <a:rPr lang="en-US" baseline="0" dirty="0"/>
              <a:t> Issues Update.  </a:t>
            </a:r>
            <a:endParaRPr lang="en-US" dirty="0"/>
          </a:p>
          <a:p>
            <a:endParaRPr lang="en-US" dirty="0"/>
          </a:p>
          <a:p>
            <a:r>
              <a:rPr lang="en-US" dirty="0"/>
              <a:t>N</a:t>
            </a:r>
            <a:r>
              <a:rPr lang="en-US" baseline="0" dirty="0"/>
              <a:t>othing in this presentation should be considered to be legal advice or recommendations.  If it were legal advice, I’d send you a bill.  </a:t>
            </a:r>
          </a:p>
          <a:p>
            <a:endParaRPr lang="en-US" baseline="0" dirty="0"/>
          </a:p>
          <a:p>
            <a:r>
              <a:rPr lang="en-US" baseline="0" dirty="0"/>
              <a:t>Before taking any actions based on anything you hear today, you ought to talk to your lawyer about any of the issues we discuss today, even if I’m your lawyer.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Andy Leman                                            Kemppel, Huffman &amp; Ellis, P.C.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dirty="0"/>
              <a:t>8/5/09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APA Annual Meeting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away: absent exceptional circumstances, defamation litigation is not going to help when someone attacks the cooperative or its employees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APA Annual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71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r>
              <a:rPr lang="en-US" u="sng" dirty="0"/>
              <a:t>The State</a:t>
            </a:r>
            <a:r>
              <a:rPr lang="en-US" dirty="0"/>
              <a:t>, May 23, 2018, updated May 24, 2018 – Customer sues Midlands utility that paid its board ‘enormous and undeserved profits’</a:t>
            </a:r>
          </a:p>
          <a:p>
            <a:endParaRPr lang="en-US" dirty="0"/>
          </a:p>
          <a:p>
            <a:r>
              <a:rPr lang="en-US" dirty="0"/>
              <a:t>Cooperative’s attorney said “you’ve got people who are relatively uneducated.  They’re country people. . .”</a:t>
            </a:r>
          </a:p>
          <a:p>
            <a:endParaRPr lang="en-US" dirty="0"/>
          </a:p>
          <a:p>
            <a:r>
              <a:rPr lang="en-US" dirty="0"/>
              <a:t>BTW, new Board and new Bylaws at this cooperative now – Board expenses down 30%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110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r>
              <a:rPr lang="en-US" sz="1400" kern="1200" dirty="0"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Blocked by-law proposals at Virginia’s largest electric cooperative prompt complaint to state regulators</a:t>
            </a:r>
          </a:p>
          <a:p>
            <a:r>
              <a:rPr lang="en-US" dirty="0"/>
              <a:t>July 27, 2018 – </a:t>
            </a:r>
            <a:r>
              <a:rPr lang="en-US" u="sng" dirty="0"/>
              <a:t>Richmond Time Dispatch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921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r>
              <a:rPr lang="en-US" sz="1400" u="sng" kern="1200" dirty="0"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Baton Rouge Advocate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Sept. 19, 2018 – Eye-popping pay, perks at Louisiana electric co-ops sparks investigation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u="sng" kern="1200" dirty="0"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Baton Rouge Advocate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March 20, 2019– State regulator approve restrictions on compensation for coop directors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123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</a:endParaRPr>
          </a:p>
          <a:p>
            <a:r>
              <a:rPr lang="en-US" sz="1400" u="sng" kern="1200" dirty="0"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</a:rPr>
              <a:t>The Independent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</a:rPr>
              <a:t>, February 15, 2019 – Proposed hike in meter rate raises questions about cooperative’s spending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</a:endParaRPr>
          </a:p>
          <a:p>
            <a:r>
              <a:rPr lang="en-US" sz="1400" u="sng" kern="1200" dirty="0"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</a:rPr>
              <a:t>Journal-Times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</a:rPr>
              <a:t>, Mar 28, 2019 – Public Service Commission orders audit of Grayson Rural Electric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460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971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r>
              <a:rPr lang="en-US" sz="1400" dirty="0"/>
              <a:t>You can do comparisons with Form 990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088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important birthday earlier this month – who turned 75?</a:t>
            </a:r>
          </a:p>
          <a:p>
            <a:pPr lvl="1"/>
            <a:r>
              <a:rPr lang="en-US" dirty="0"/>
              <a:t>”Only you [as in YOU-</a:t>
            </a:r>
            <a:r>
              <a:rPr lang="en-US" dirty="0" err="1"/>
              <a:t>tilities</a:t>
            </a:r>
            <a:r>
              <a:rPr lang="en-US" dirty="0"/>
              <a:t>] can prevent forest fires” is what the plaintiffs’ lawyers want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APA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Andy Leman                                            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8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can’t be global warming insurance for the state</a:t>
            </a:r>
          </a:p>
          <a:p>
            <a:endParaRPr lang="en-US" dirty="0"/>
          </a:p>
          <a:p>
            <a:r>
              <a:rPr lang="en-US" dirty="0"/>
              <a:t>Failing to establish reasonable rules for easement/fire claims will drive rates higher</a:t>
            </a:r>
          </a:p>
          <a:p>
            <a:endParaRPr lang="en-US" dirty="0"/>
          </a:p>
          <a:p>
            <a:r>
              <a:rPr lang="en-US" dirty="0"/>
              <a:t>Does it really make sense to have a utility insure your home against fire damage?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APA Annual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09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Alaska utilities need protection from factors beyond their control and need to know what standard they will be held to for the things they can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76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Trying to keep this a little shorter this year; it is difficult because there is just nothing sweeter to a lawyer than the sound of his own voice; but it is a little easier now that we are offering our management legal workshop every year, where we have more time to talk about topics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APA Annual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33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r>
              <a:rPr lang="en-US" sz="1600" dirty="0"/>
              <a:t>Michigan is full recreational, Missouri is medical (est. up to 200,000 qualify), Utah is medical; Illinois will be full recreational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779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19A23579-AA36-504E-9A85-84C701AC7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F6A80BEE-54EC-4B4C-936A-06868C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Me in front of the northernmost cannabis store – maybe in the world – Kotzebue.</a:t>
            </a: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EAFA0383-3C9A-2A4B-B7A5-6A5D04DC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E68213-0ABA-1A47-93A7-F1FB283F0E0F}" type="slidenum">
              <a:rPr lang="en-US" altLang="en-US" sz="1200"/>
              <a:pPr/>
              <a:t>21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23090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83CA3C26-D8A0-DF4E-AB4D-5CCFD6D32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A32BFAE5-E4E0-2143-BC62-F4EFB976E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KTUU website 6-21-19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EBC9675F-5C5A-6F4C-8395-AD70D4E42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B8BC66-AA1E-8140-B3D6-CF98656735DF}" type="slidenum">
              <a:rPr lang="en-US" altLang="en-US" sz="1200"/>
              <a:pPr/>
              <a:t>22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92838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6B6D1A8F-3D56-3E46-A839-096FB9E26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4A02E27F-5B06-044F-BE1F-FDCB28204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r>
              <a:rPr lang="en-US" sz="1800" dirty="0"/>
              <a:t>Illinois law will prohibit firing an employee unless they are “impaired” which is defined as “specific, articulable symptoms while working that decrease or less the employee’s performance”</a:t>
            </a:r>
          </a:p>
          <a:p>
            <a:r>
              <a:rPr lang="en-US" sz="1800" dirty="0"/>
              <a:t>	-shifts the paradigm from “you look impaired, let’s test to confirm,” to let’s confirm by seeing if you are impaired</a:t>
            </a:r>
          </a:p>
          <a:p>
            <a:endParaRPr lang="en-US" sz="1800" dirty="0"/>
          </a:p>
          <a:p>
            <a:r>
              <a:rPr lang="en-US" sz="1800" dirty="0"/>
              <a:t>Nevada law prohibits refusing to hire for pre-employment marijuana test</a:t>
            </a:r>
          </a:p>
          <a:p>
            <a:endParaRPr lang="en-US" sz="1800" dirty="0"/>
          </a:p>
          <a:p>
            <a:r>
              <a:rPr lang="en-US" sz="1800" dirty="0"/>
              <a:t>No action in Alaska to protect employees, but starting to see employers look at “don’t ask, don’t tell” marijuana testing policies for employees where testing is not federally-mandated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657663B1-0A33-5F40-BB16-41BC16032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AEB5CD3-29B5-E54D-9E22-BD2A9A5DFF2C}" type="slidenum">
              <a:rPr lang="en-US" altLang="en-US" sz="1200"/>
              <a:pPr/>
              <a:t>23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88500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A82653B4-A1A1-2843-BAFF-21A0B959E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4A72B56B-51C4-F54C-A5A7-BCEF2D578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 do not expect anyone to come after utilities for failing to report cash transactions that exceed $10,000, but I didn’t expect that I’d hear we cancelled a meeting with Denmark because they wouldn’t sell us Greenland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B0467CF5-ABEC-9C46-844B-A4927F22A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DB2E7F2-B39A-6D49-8E48-08E817425D11}" type="slidenum">
              <a:rPr lang="en-US" altLang="en-US" sz="1200"/>
              <a:pPr/>
              <a:t>24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4860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8CB6535E-1229-4344-A4B4-1BDF7305E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17D0954C-8F15-0044-BAF0-BFAE4F1A8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r>
              <a:rPr lang="en-US" altLang="en-US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EEOC v. Costco Wholesale Corp.</a:t>
            </a:r>
          </a:p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903 F.3d 618 (7th Cir. Sept. 10, 2018)</a:t>
            </a:r>
          </a:p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Not legal, will be up to jury to decide whether it was illegal.</a:t>
            </a:r>
          </a:p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EEOC legal theories – company tolerated sexual harassment and constructive discharge;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Court said “Severe or pervasive” not a mathematically precise formula and no requirement for overtly sexual conduct – fear of safety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 back pay during leave of absence unless EEOC could show she was forced to take leave; back pay would be “for some period of time following the involuntary leave” and further subject to mitigation and sent back to trial court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8E8381E7-BB8E-AC45-B3CB-53295E2B5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1BBCA4-B029-DC4F-858A-14148DD3F9F3}" type="slidenum">
              <a:rPr lang="en-US" altLang="en-US" sz="1200"/>
              <a:pPr/>
              <a:t>25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68091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612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814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r>
              <a:rPr lang="en-US" sz="1400" dirty="0"/>
              <a:t>Illegal.</a:t>
            </a:r>
          </a:p>
          <a:p>
            <a:endParaRPr lang="en-US" sz="1400" dirty="0"/>
          </a:p>
          <a:p>
            <a:r>
              <a:rPr lang="en-US" sz="1400" dirty="0"/>
              <a:t>4</a:t>
            </a:r>
            <a:r>
              <a:rPr lang="en-US" sz="1400" baseline="30000" dirty="0"/>
              <a:t>th</a:t>
            </a:r>
            <a:r>
              <a:rPr lang="en-US" sz="1400" dirty="0"/>
              <a:t> Circuit said that sex-based nature of the rumor; similar to sex stereotypes being sex discrimination; court was particularly interested in the fact that the overall manager participated in the rumors and was directly responsible for some of the worst harassment she experienced</a:t>
            </a:r>
          </a:p>
          <a:p>
            <a:endParaRPr lang="en-US" sz="1400" dirty="0"/>
          </a:p>
          <a:p>
            <a:r>
              <a:rPr lang="en-US" sz="1400" u="sng" dirty="0"/>
              <a:t>Parker v. Reema Consulting Services</a:t>
            </a:r>
            <a:r>
              <a:rPr lang="en-US" sz="1400" dirty="0"/>
              <a:t>, 915 F.3d 297 (4</a:t>
            </a:r>
            <a:r>
              <a:rPr lang="en-US" sz="1400" baseline="30000" dirty="0"/>
              <a:t>th</a:t>
            </a:r>
            <a:r>
              <a:rPr lang="en-US" sz="1400" dirty="0"/>
              <a:t> Cir. 2019)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143C71-F932-194C-8429-E6820FB17C7D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583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fld id="{C3CB7D1A-9779-A042-AF10-A28DB2C3C79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0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APA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8/5/09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Andy Leman                                            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65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fld id="{C3CB7D1A-9779-A042-AF10-A28DB2C3C79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974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fld id="{C3CB7D1A-9779-A042-AF10-A28DB2C3C79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9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r>
              <a:rPr lang="en-US" sz="1400" u="none" dirty="0"/>
              <a:t>Trial court said legal, but court of appeals said illegal.</a:t>
            </a:r>
          </a:p>
          <a:p>
            <a:endParaRPr lang="en-US" sz="1400" u="sng" dirty="0"/>
          </a:p>
          <a:p>
            <a:r>
              <a:rPr lang="en-US" sz="1400" u="sng" dirty="0"/>
              <a:t>Hostettler v. College of Wooster</a:t>
            </a:r>
            <a:r>
              <a:rPr lang="en-US" sz="1400" dirty="0"/>
              <a:t>, 2018 WL 3432244 (6</a:t>
            </a:r>
            <a:r>
              <a:rPr lang="en-US" sz="1400" baseline="30000" dirty="0"/>
              <a:t>th</a:t>
            </a:r>
            <a:r>
              <a:rPr lang="en-US" sz="1400" dirty="0"/>
              <a:t> Cir. July 17, 2018)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fld id="{C3CB7D1A-9779-A042-AF10-A28DB2C3C79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03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fld id="{C3CB7D1A-9779-A042-AF10-A28DB2C3C79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830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fld id="{C3CB7D1A-9779-A042-AF10-A28DB2C3C79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44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Legal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err="1"/>
              <a:t>Faidley</a:t>
            </a:r>
            <a:r>
              <a:rPr lang="en-US" u="sng" dirty="0"/>
              <a:t> v. UPS of America, Inc., </a:t>
            </a:r>
            <a:r>
              <a:rPr lang="en-US" dirty="0"/>
              <a:t>889 F.3d 933 (8</a:t>
            </a:r>
            <a:r>
              <a:rPr lang="en-US" baseline="30000" dirty="0"/>
              <a:t>th</a:t>
            </a:r>
            <a:r>
              <a:rPr lang="en-US" dirty="0"/>
              <a:t> Cir. 2018)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Court said that ability to work overtime was essential function – noted that CBA, job description and consequences of failing to perform the function all pointed in this direction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-can see how this logic could apply to a lineman doing summer construction or winter storm response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fld id="{C3CB7D1A-9779-A042-AF10-A28DB2C3C79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75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Illegal in Washington, probably not illegal under ADA.  Alaska?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Taylor v. Burlington N. R.R. Holdings</a:t>
            </a:r>
            <a:r>
              <a:rPr lang="en-US" dirty="0"/>
              <a:t>, 904 F.3d 846 (9</a:t>
            </a:r>
            <a:r>
              <a:rPr lang="en-US" baseline="30000" dirty="0"/>
              <a:t>th</a:t>
            </a:r>
            <a:r>
              <a:rPr lang="en-US" dirty="0"/>
              <a:t> Cir. 2018) and 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444 P.3d 606 (Wash. 2019)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EEOC regulations says “obesity constitutes an impairment under the ADA under some but not all circumstances” – must be the result of a physiological disorder 29 CFR § 1630.2(h)</a:t>
            </a:r>
          </a:p>
          <a:p>
            <a:endParaRPr lang="en-US" dirty="0"/>
          </a:p>
          <a:p>
            <a:r>
              <a:rPr lang="en-US" dirty="0"/>
              <a:t>Found qualifies as disability under state law</a:t>
            </a:r>
          </a:p>
          <a:p>
            <a:endParaRPr lang="en-US" dirty="0"/>
          </a:p>
          <a:p>
            <a:r>
              <a:rPr lang="en-US" dirty="0"/>
              <a:t>How would this work with a power plant operator or lineman?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fld id="{C3CB7D1A-9779-A042-AF10-A28DB2C3C79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2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>
            <a:extLst>
              <a:ext uri="{FF2B5EF4-FFF2-40B4-BE49-F238E27FC236}">
                <a16:creationId xmlns:a16="http://schemas.microsoft.com/office/drawing/2014/main" id="{B7B5C402-63E7-3E49-AE9A-5827FAD3C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>
            <a:extLst>
              <a:ext uri="{FF2B5EF4-FFF2-40B4-BE49-F238E27FC236}">
                <a16:creationId xmlns:a16="http://schemas.microsoft.com/office/drawing/2014/main" id="{4787EF9C-7014-8940-8BF6-0A614C076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NRECA training is great, but what we offer is training that is specific to Alaska law and to your cooperative’s Bylaws and Policies; we also give directors the opportunity to discuss these issues as a Board that they do not always get at NRECA or NWPPA training</a:t>
            </a:r>
          </a:p>
        </p:txBody>
      </p:sp>
      <p:sp>
        <p:nvSpPr>
          <p:cNvPr id="138243" name="Slide Number Placeholder 3">
            <a:extLst>
              <a:ext uri="{FF2B5EF4-FFF2-40B4-BE49-F238E27FC236}">
                <a16:creationId xmlns:a16="http://schemas.microsoft.com/office/drawing/2014/main" id="{640C7301-B9BB-C746-903B-99A620154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889827-648D-4B43-A152-5FB8A550BE99}" type="slidenum">
              <a:rPr lang="en-US" altLang="en-US" sz="1200"/>
              <a:pPr/>
              <a:t>37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489397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APA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8/5/09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Andy Leman                                            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“He’s never bitten anyone and is afraid of cats.”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APA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8/5/09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Andy Leman                                            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76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/>
              <a:t>Mayle</a:t>
            </a:r>
            <a:r>
              <a:rPr lang="en-US" sz="1400" dirty="0"/>
              <a:t> suffers from bipolar disorder. Because </a:t>
            </a:r>
            <a:r>
              <a:rPr lang="en-US" sz="1400" dirty="0" err="1"/>
              <a:t>Mayle</a:t>
            </a:r>
            <a:r>
              <a:rPr lang="en-US" sz="1400" dirty="0"/>
              <a:t> is allergic to dogs, he depends on his Guinea Hog, Chief </a:t>
            </a:r>
            <a:r>
              <a:rPr lang="en-US" sz="1400" dirty="0" err="1"/>
              <a:t>Wiggum</a:t>
            </a:r>
            <a:r>
              <a:rPr lang="en-US" sz="1400" dirty="0"/>
              <a:t>, to provide service and emotional support. The Guinea Hog performs tasks such as massage therapy on </a:t>
            </a:r>
            <a:r>
              <a:rPr lang="en-US" sz="1400" dirty="0" err="1"/>
              <a:t>Mayle’s</a:t>
            </a:r>
            <a:r>
              <a:rPr lang="en-US" sz="1400" dirty="0"/>
              <a:t> hands to mitigate feelings of anxiety and depression. The Guinea Hog also encourages </a:t>
            </a:r>
            <a:r>
              <a:rPr lang="en-US" sz="1400" dirty="0" err="1"/>
              <a:t>Mayle</a:t>
            </a:r>
            <a:r>
              <a:rPr lang="en-US" sz="1400" dirty="0"/>
              <a:t> to engage in physical activity: </a:t>
            </a:r>
            <a:r>
              <a:rPr lang="en-US" sz="1400" dirty="0" err="1"/>
              <a:t>Mayle</a:t>
            </a:r>
            <a:r>
              <a:rPr lang="en-US" sz="1400" dirty="0"/>
              <a:t> transports the Guinea Hog with a shopping cart attached to his bike. Finally, </a:t>
            </a:r>
            <a:r>
              <a:rPr lang="en-US" sz="1400" dirty="0" err="1"/>
              <a:t>Mayle</a:t>
            </a:r>
            <a:r>
              <a:rPr lang="en-US" sz="1400" dirty="0"/>
              <a:t> is a Satanist and uses his Guinea Hog during his religious practices.</a:t>
            </a:r>
          </a:p>
          <a:p>
            <a:endParaRPr lang="en-US" sz="1400" dirty="0"/>
          </a:p>
          <a:p>
            <a:r>
              <a:rPr lang="en-US" sz="1400" u="sng" dirty="0" err="1"/>
              <a:t>Mayle</a:t>
            </a:r>
            <a:r>
              <a:rPr lang="en-US" sz="1400" u="sng" dirty="0"/>
              <a:t> v. Chicago Park Dist</a:t>
            </a:r>
            <a:r>
              <a:rPr lang="en-US" sz="1400" dirty="0"/>
              <a:t>., No. 18 C 6211, 2019 WL 2773681, at *1 (N.D. Ill. July 2, 2019)</a:t>
            </a:r>
          </a:p>
          <a:p>
            <a:endParaRPr lang="en-US" sz="1400" dirty="0"/>
          </a:p>
          <a:p>
            <a:r>
              <a:rPr lang="en-US" sz="1400" dirty="0"/>
              <a:t>Court agreed that the hog was not a service animal, but City of Chicago still had obligation to consider accommodating hog under Title II of ADA (broader than Title III applicable to non-government)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APA Annual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9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APA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8/5/09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Andy Leman                                            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5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6 AAC 30.610(o)</a:t>
            </a:r>
          </a:p>
          <a:p>
            <a:endParaRPr lang="en-US" sz="1800" dirty="0"/>
          </a:p>
          <a:p>
            <a:r>
              <a:rPr lang="en-US" sz="1800" dirty="0"/>
              <a:t>-does not limit reasonable accommodation to service or alert animal, so it could include emotional support animals</a:t>
            </a:r>
          </a:p>
          <a:p>
            <a:endParaRPr lang="en-US" sz="1800" dirty="0"/>
          </a:p>
          <a:p>
            <a:r>
              <a:rPr lang="en-US" sz="1800" dirty="0"/>
              <a:t>-could be interpreted to mean that you have to grant the accommodation requested, even if other accommodations the employer would prefer are available</a:t>
            </a:r>
          </a:p>
          <a:p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APA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8/5/09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Andy Leman                                            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72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Occasionally get questions about suing for defamation when someone is unhappy with things a director or member has said.  Defamation means suing because someone has said something harmful.  It is an excellent tool for sending needy children of attorneys to college.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Rosser v. </a:t>
            </a:r>
            <a:r>
              <a:rPr lang="en-US" sz="18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Clyatt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Nos. A18A0843, A18A0987, 2018 Ga. App. LEXIS 633, 2018 WL 5729226 (Ga. Ct. App. Nov. 2, 2018).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APA Annual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14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APA Annual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Andy Leman                                            Kemppel, Huffman &amp; Ellis, P.C.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B7D1A-9779-A042-AF10-A28DB2C3C79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6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Kemppel, Huffman &amp; Ellis, P.C.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Andy Leman, Kemppel, Huffman &amp; Ellis, P.C.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duotone>
              <a:schemeClr val="bg2">
                <a:tint val="80000"/>
                <a:shade val="10000"/>
                <a:satMod val="250000"/>
              </a:schemeClr>
              <a:schemeClr val="bg2">
                <a:tint val="70000"/>
                <a:alpha val="80000"/>
                <a:satMod val="25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Andy Leman, Kemppel, Huffman &amp; Ellis, P.C.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Kemppel, Huffman &amp; Ellis, P.C.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F2B7E-5225-EA42-84D4-E42981E7A6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Utility Legal Issues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Alaska Power Association</a:t>
            </a:r>
          </a:p>
          <a:p>
            <a:r>
              <a:rPr lang="en-US" dirty="0"/>
              <a:t>2020 Annual Meeting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7944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Andy Leman</a:t>
            </a:r>
          </a:p>
          <a:p>
            <a:pPr algn="ctr"/>
            <a:r>
              <a:rPr lang="en-US" sz="2400" dirty="0"/>
              <a:t>Kemppel, Huffman &amp; Ellis, P.C.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"/>
    </mc:Choice>
    <mc:Fallback xmlns="">
      <p:transition xmlns:p14="http://schemas.microsoft.com/office/powerpoint/2010/main" spd="slow" advTm="14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D2347-5F92-CF43-A4B1-7AE806B1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Cooperative Governance: Defamation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77204-DC7C-E24F-8007-688CF5C62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F5E78-E9DF-0945-8290-E2D7FE9DB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Court found that GM was “limited public figure” for purposes of issues related to the cooperative</a:t>
            </a:r>
          </a:p>
          <a:p>
            <a:pPr lvl="1"/>
            <a:r>
              <a:rPr lang="en-US" dirty="0"/>
              <a:t>Must prove “actual malice” to prevail – that the member knew what he said was false or did so with reckless disregard for the truth – very high standard</a:t>
            </a:r>
          </a:p>
          <a:p>
            <a:pPr lvl="1"/>
            <a:r>
              <a:rPr lang="en-US" dirty="0"/>
              <a:t>Comments like GM “stole” or engaged in “fraud” were not used in legal sense</a:t>
            </a:r>
          </a:p>
          <a:p>
            <a:pPr lvl="1"/>
            <a:r>
              <a:rPr lang="en-US" dirty="0"/>
              <a:t>Many of the statements were essentially opinions about which many people could reasonably differ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3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36E599-AE4C-A84C-8698-3582796E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Cooperative Governance:</a:t>
            </a:r>
            <a:br>
              <a:rPr lang="en-US" dirty="0"/>
            </a:br>
            <a:r>
              <a:rPr lang="en-US" dirty="0"/>
              <a:t>South Carolina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F855FC-EF81-D240-8E5E-13EF620E2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Member sues Tri-County Electric in South Carolina, claiming it paid its Board more than any cooperative in South Carolina</a:t>
            </a:r>
          </a:p>
          <a:p>
            <a:pPr lvl="1"/>
            <a:r>
              <a:rPr lang="en-US" dirty="0"/>
              <a:t>$6 million over 14 years for per diem, health insurance and other benefits</a:t>
            </a:r>
          </a:p>
          <a:p>
            <a:pPr lvl="1"/>
            <a:r>
              <a:rPr lang="en-US" dirty="0"/>
              <a:t>$52,000 each in 2016, where state average was $28,000 and national average was $15,000</a:t>
            </a:r>
          </a:p>
          <a:p>
            <a:pPr lvl="1"/>
            <a:r>
              <a:rPr lang="en-US" dirty="0"/>
              <a:t>Health insurance and large number of meetings were cost drivers – held 50 meetings, many were extra and as brief as 15 minutes – Board members got $450 each meeting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B8E1D8-AC5A-664F-B246-4E2A0F586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92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A2B7-0F98-4F4B-9555-36BBE0D1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Cooperative Governance:</a:t>
            </a:r>
            <a:br>
              <a:rPr lang="en-US" dirty="0"/>
            </a:br>
            <a:r>
              <a:rPr lang="en-US" dirty="0"/>
              <a:t>Virginia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6A20-2ABB-DC47-8BFF-FC95A0643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Members of Virginia’s largest cooperative filed petition to force vote on series of Bylaw proposals</a:t>
            </a:r>
          </a:p>
          <a:p>
            <a:pPr lvl="1"/>
            <a:r>
              <a:rPr lang="en-US" dirty="0"/>
              <a:t>Working with Solar United Neighbors of Virginia</a:t>
            </a:r>
          </a:p>
          <a:p>
            <a:pPr lvl="1"/>
            <a:r>
              <a:rPr lang="en-US" dirty="0"/>
              <a:t>Bylaws would</a:t>
            </a:r>
          </a:p>
          <a:p>
            <a:pPr lvl="2"/>
            <a:r>
              <a:rPr lang="en-US" dirty="0"/>
              <a:t>Allow members to attend Board meetings</a:t>
            </a:r>
          </a:p>
          <a:p>
            <a:pPr lvl="2"/>
            <a:r>
              <a:rPr lang="en-US" dirty="0"/>
              <a:t>Require posting of video of Board meetings</a:t>
            </a:r>
          </a:p>
          <a:p>
            <a:pPr lvl="2"/>
            <a:r>
              <a:rPr lang="en-US" dirty="0"/>
              <a:t>Annual disclosure of Board compensation</a:t>
            </a:r>
          </a:p>
          <a:p>
            <a:pPr lvl="2"/>
            <a:r>
              <a:rPr lang="en-US" dirty="0"/>
              <a:t>New rules for proxy voting</a:t>
            </a:r>
          </a:p>
          <a:p>
            <a:pPr lvl="1"/>
            <a:r>
              <a:rPr lang="en-US" dirty="0"/>
              <a:t>Board members receive $2,000 per month retainer fee and $500 per diem for meetings</a:t>
            </a:r>
          </a:p>
          <a:p>
            <a:pPr lvl="1"/>
            <a:r>
              <a:rPr lang="en-US" dirty="0"/>
              <a:t>2016 ranged from $13,500 to $48,950 for directors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ACF2F-2F4A-1E41-9091-DF7214E73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42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A2B7-0F98-4F4B-9555-36BBE0D1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Cooperative Governance: Louisiana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6A20-2ABB-DC47-8BFF-FC95A0643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Louisiana Public Service Commission (LPSC) ordered investigation of all 10 electric cooperatives in the state </a:t>
            </a:r>
          </a:p>
          <a:p>
            <a:pPr lvl="1"/>
            <a:r>
              <a:rPr lang="en-US" dirty="0"/>
              <a:t>Some Board members make as much as $50,000 per year</a:t>
            </a:r>
          </a:p>
          <a:p>
            <a:pPr lvl="1"/>
            <a:r>
              <a:rPr lang="en-US" dirty="0"/>
              <a:t>Most received health, vision and life insurance</a:t>
            </a:r>
          </a:p>
          <a:p>
            <a:pPr lvl="1"/>
            <a:r>
              <a:rPr lang="en-US" dirty="0"/>
              <a:t>Noted one Board where members received $250 per day for meeting fees</a:t>
            </a:r>
          </a:p>
          <a:p>
            <a:r>
              <a:rPr lang="en-US" dirty="0"/>
              <a:t>In March 2019, LPSC ordered all cooperatives to report compensation to their members and hold membership vote on compensation</a:t>
            </a:r>
          </a:p>
          <a:p>
            <a:pPr lvl="1"/>
            <a:r>
              <a:rPr lang="en-US" dirty="0"/>
              <a:t>Also imposed term limits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F6DAA-F146-5743-9C69-EC332B93B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2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493E-851E-3D49-8593-5C82F183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Cooperative Governance: </a:t>
            </a:r>
            <a:br>
              <a:rPr lang="en-US" dirty="0"/>
            </a:br>
            <a:r>
              <a:rPr lang="en-US" dirty="0"/>
              <a:t>Arizona and Kentucky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7AA67-2687-CA41-A27C-95CADC67C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Arizona Public Service Commission</a:t>
            </a:r>
          </a:p>
          <a:p>
            <a:pPr lvl="1"/>
            <a:r>
              <a:rPr lang="en-US" dirty="0"/>
              <a:t>IBEW objected to Cooperative rate increase</a:t>
            </a:r>
          </a:p>
          <a:p>
            <a:pPr lvl="1"/>
            <a:r>
              <a:rPr lang="en-US" dirty="0"/>
              <a:t>$19,146 per Board member for insurance plus $27,000 for one meeting per month; average of $46,256 per director</a:t>
            </a:r>
          </a:p>
          <a:p>
            <a:r>
              <a:rPr lang="en-US" dirty="0"/>
              <a:t>Kentucky Public Service Commission ordered audit of Cooperative that agreed to pay full lifetime health insurance costs for utility’s former outside attorney and his wife</a:t>
            </a:r>
          </a:p>
          <a:p>
            <a:pPr lvl="1"/>
            <a:r>
              <a:rPr lang="en-US" dirty="0"/>
              <a:t>Did the same for the union’s attorney and union employees</a:t>
            </a:r>
          </a:p>
          <a:p>
            <a:pPr lvl="1"/>
            <a:r>
              <a:rPr lang="en-US" dirty="0"/>
              <a:t>Audit will include role of Board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50DF1-B86B-6C49-8209-260BC85D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7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A2B7-0F98-4F4B-9555-36BBE0D1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6A20-2ABB-DC47-8BFF-FC95A0643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4321628"/>
          </a:xfrm>
        </p:spPr>
        <p:txBody>
          <a:bodyPr>
            <a:normAutofit/>
          </a:bodyPr>
          <a:lstStyle/>
          <a:p>
            <a:r>
              <a:rPr lang="en-US" dirty="0"/>
              <a:t>Is Alaska at risk?</a:t>
            </a:r>
          </a:p>
          <a:p>
            <a:pPr lvl="1"/>
            <a:r>
              <a:rPr lang="en-US" dirty="0"/>
              <a:t>Alaska has open meeting and member access to record requirements that many other states do not</a:t>
            </a:r>
          </a:p>
          <a:p>
            <a:pPr lvl="1"/>
            <a:r>
              <a:rPr lang="en-US" dirty="0"/>
              <a:t>Alaska cooperatives generally have open and fair election procedures</a:t>
            </a:r>
          </a:p>
          <a:p>
            <a:pPr lvl="1"/>
            <a:r>
              <a:rPr lang="en-US" dirty="0"/>
              <a:t>Director health insurance has gone from being common to almost nonexistent</a:t>
            </a:r>
          </a:p>
          <a:p>
            <a:pPr lvl="1"/>
            <a:r>
              <a:rPr lang="en-US" dirty="0"/>
              <a:t>To the extent being driven by opposition to coal generation, less of a risk for Alaska</a:t>
            </a:r>
          </a:p>
          <a:p>
            <a:pPr lvl="1"/>
            <a:r>
              <a:rPr lang="en-US" dirty="0"/>
              <a:t>But Alaska also has significantly higher travel costs than the Lower 48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D4503-DC18-4A4C-909E-E98F9666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32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A2B7-0F98-4F4B-9555-36BBE0D1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6A20-2ABB-DC47-8BFF-FC95A0643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4321628"/>
          </a:xfrm>
        </p:spPr>
        <p:txBody>
          <a:bodyPr>
            <a:normAutofit/>
          </a:bodyPr>
          <a:lstStyle/>
          <a:p>
            <a:r>
              <a:rPr lang="en-US" dirty="0"/>
              <a:t>What can you do?</a:t>
            </a:r>
          </a:p>
          <a:p>
            <a:pPr lvl="1"/>
            <a:r>
              <a:rPr lang="en-US" dirty="0"/>
              <a:t>Boards should engage in periodic self-evaluation and part of that evaluation should include Board compensation and cost of governance</a:t>
            </a:r>
          </a:p>
          <a:p>
            <a:pPr lvl="1"/>
            <a:r>
              <a:rPr lang="en-US" dirty="0"/>
              <a:t>Be careful and conservative with use of executive sessions</a:t>
            </a:r>
          </a:p>
          <a:p>
            <a:pPr lvl="1"/>
            <a:r>
              <a:rPr lang="en-US" dirty="0"/>
              <a:t>Retire capital credits</a:t>
            </a:r>
          </a:p>
          <a:p>
            <a:pPr lvl="1"/>
            <a:r>
              <a:rPr lang="en-US" dirty="0"/>
              <a:t>Take advantage of training opportunities</a:t>
            </a:r>
          </a:p>
          <a:p>
            <a:pPr lvl="1"/>
            <a:r>
              <a:rPr lang="en-US" dirty="0"/>
              <a:t>Learn from the experiences of other cooperatives that have had governance issues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D4503-DC18-4A4C-909E-E98F9666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81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56232-7471-AF46-9F9F-230CA12D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Only You Can Prevent Forest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4387E-00E7-3B43-8754-471124852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Just in the last few days we’ve seen a disaster declared in the Mat-</a:t>
            </a:r>
            <a:r>
              <a:rPr lang="en-US" dirty="0" err="1"/>
              <a:t>Su</a:t>
            </a:r>
            <a:r>
              <a:rPr lang="en-US" dirty="0"/>
              <a:t> after high winds caused trees to contact power lines</a:t>
            </a:r>
          </a:p>
          <a:p>
            <a:pPr lvl="1"/>
            <a:r>
              <a:rPr lang="en-US" dirty="0"/>
              <a:t>KTVA reported last night that MEA had to shutdown power to several miles of the Parks Highway – 80 structures lost</a:t>
            </a:r>
          </a:p>
          <a:p>
            <a:r>
              <a:rPr lang="en-US" dirty="0"/>
              <a:t>Butte County District Attorney considering manslaughter charges against PG&amp;E for the 2018 Camp Fire</a:t>
            </a:r>
          </a:p>
          <a:p>
            <a:r>
              <a:rPr lang="en-US" dirty="0"/>
              <a:t>California Attorney General has said murder charges could be filed if PG&amp;E in failing to keep lines and poles free of hazardous vegetation during times of fire danger, acted with a “conscious disregard for life.”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AE385-1BFB-F14E-89A5-7D5E8FF1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</p:spTree>
    <p:extLst>
      <p:ext uri="{BB962C8B-B14F-4D97-AF65-F5344CB8AC3E}">
        <p14:creationId xmlns:p14="http://schemas.microsoft.com/office/powerpoint/2010/main" val="1760684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E1A0-9DD3-A44C-A5B6-E963F7FFE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Only You Can Prevent Forest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2F06C-3CF7-EF4A-B643-E47C50478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3449782" cy="4160519"/>
          </a:xfrm>
        </p:spPr>
        <p:txBody>
          <a:bodyPr/>
          <a:lstStyle/>
          <a:p>
            <a:r>
              <a:rPr lang="en-US" dirty="0"/>
              <a:t>What can a utility do if a tree outside of its easement could contact a line?</a:t>
            </a:r>
          </a:p>
          <a:p>
            <a:pPr lvl="1"/>
            <a:r>
              <a:rPr lang="en-US" dirty="0"/>
              <a:t>Does it matter if the tree is diseased or dying?</a:t>
            </a:r>
          </a:p>
          <a:p>
            <a:pPr lvl="1"/>
            <a:r>
              <a:rPr lang="en-US" dirty="0"/>
              <a:t>Alaska has treble damages for unauthorized tree cutting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CD5D6-0E28-8842-9560-A926ED12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A56EB-8FD0-DA4F-A2D0-30814395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435" y="2057401"/>
            <a:ext cx="4793329" cy="31838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72A4FD-2A37-4346-BE83-39C4920C4AB5}"/>
              </a:ext>
            </a:extLst>
          </p:cNvPr>
          <p:cNvSpPr txBox="1">
            <a:spLocks/>
          </p:cNvSpPr>
          <p:nvPr/>
        </p:nvSpPr>
        <p:spPr>
          <a:xfrm>
            <a:off x="3995653" y="5475201"/>
            <a:ext cx="4882111" cy="11081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24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Wingdings" pitchFamily="2" charset="2"/>
              <a:buChar char=""/>
              <a:defRPr sz="22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20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Wingdings" pitchFamily="2" charset="2"/>
              <a:buChar char=""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can a utility insure for all property damage caused by a tree contacting a line?</a:t>
            </a:r>
          </a:p>
        </p:txBody>
      </p:sp>
    </p:spTree>
    <p:extLst>
      <p:ext uri="{BB962C8B-B14F-4D97-AF65-F5344CB8AC3E}">
        <p14:creationId xmlns:p14="http://schemas.microsoft.com/office/powerpoint/2010/main" val="4122812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99F1-F306-1A4D-979A-D0D82E8B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Only You Can Prevent Forest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3114E-FF01-C149-ADF0-A5E138C57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3077307"/>
          </a:xfrm>
        </p:spPr>
        <p:txBody>
          <a:bodyPr>
            <a:normAutofit/>
          </a:bodyPr>
          <a:lstStyle/>
          <a:p>
            <a:r>
              <a:rPr lang="en-US" dirty="0"/>
              <a:t>APA working on legislation to limit utility liability</a:t>
            </a:r>
          </a:p>
          <a:p>
            <a:pPr lvl="1"/>
            <a:r>
              <a:rPr lang="en-US" dirty="0"/>
              <a:t>Protect utilities from liability for trees outside easement</a:t>
            </a:r>
          </a:p>
          <a:p>
            <a:pPr lvl="1"/>
            <a:r>
              <a:rPr lang="en-US" dirty="0"/>
              <a:t>Limit liability for trees inside easement to cases where utility did not follow its own written vegetation management plan</a:t>
            </a:r>
          </a:p>
          <a:p>
            <a:pPr lvl="1"/>
            <a:r>
              <a:rPr lang="en-US" dirty="0"/>
              <a:t>Requires state as landowner to incorporate these standards into permits/leases/easements</a:t>
            </a:r>
          </a:p>
          <a:p>
            <a:r>
              <a:rPr lang="en-US" dirty="0"/>
              <a:t>Review vegetation management records management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9C7AF-EF65-E441-ACB9-37E4C1FFF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49" y="5117977"/>
            <a:ext cx="2291451" cy="1524856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D942BFC-3F31-5047-8A65-29E0960B9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137EBE-C0DE-DC4C-8D4F-159BC4890BF8}"/>
              </a:ext>
            </a:extLst>
          </p:cNvPr>
          <p:cNvSpPr txBox="1">
            <a:spLocks/>
          </p:cNvSpPr>
          <p:nvPr/>
        </p:nvSpPr>
        <p:spPr>
          <a:xfrm>
            <a:off x="457200" y="5081467"/>
            <a:ext cx="5448300" cy="1606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24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Wingdings" pitchFamily="2" charset="2"/>
              <a:buChar char=""/>
              <a:defRPr sz="22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20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Wingdings" pitchFamily="2" charset="2"/>
              <a:buChar char=""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contracting, purchasing and conflicts policies for compliance with FEMA standards</a:t>
            </a:r>
          </a:p>
        </p:txBody>
      </p:sp>
    </p:spTree>
    <p:extLst>
      <p:ext uri="{BB962C8B-B14F-4D97-AF65-F5344CB8AC3E}">
        <p14:creationId xmlns:p14="http://schemas.microsoft.com/office/powerpoint/2010/main" val="212190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A04F-4F23-DB4D-995C-F4FBABE1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10D0B-20E0-FE43-B601-3F6A787FC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The War is Over: The Animals Won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Governance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Only You Can Prevent Forest Fires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The Budding Marijuana Problem in Alaska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Legal or Illegal?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A3D39-1BE9-7642-A84B-93498AED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</p:spTree>
    <p:extLst>
      <p:ext uri="{BB962C8B-B14F-4D97-AF65-F5344CB8AC3E}">
        <p14:creationId xmlns:p14="http://schemas.microsoft.com/office/powerpoint/2010/main" val="4278625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4">
            <a:extLst>
              <a:ext uri="{FF2B5EF4-FFF2-40B4-BE49-F238E27FC236}">
                <a16:creationId xmlns:a16="http://schemas.microsoft.com/office/drawing/2014/main" id="{223B9CB2-DEA0-A74E-9D24-CC923190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Budding Marijuana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Problem in Alaska</a:t>
            </a:r>
          </a:p>
        </p:txBody>
      </p:sp>
      <p:sp>
        <p:nvSpPr>
          <p:cNvPr id="64514" name="Content Placeholder 5">
            <a:extLst>
              <a:ext uri="{FF2B5EF4-FFF2-40B4-BE49-F238E27FC236}">
                <a16:creationId xmlns:a16="http://schemas.microsoft.com/office/drawing/2014/main" id="{D10652C1-6073-AD43-BC68-6530DA9A3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Pretty “mellow” year for marijuana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While Gov. Dunleavy has appointed less marijuana friendly Board members, it has not shown any signs of slowing down the green tidal wave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Alaska has adopted on-site consumption rules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With local opt out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Canada has legalized recreational marijuana nationwide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Michigan, Missouri and Utah all expanded access; Illinois will be fully legal starting in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6136D-E35E-C044-A115-A30A573A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77001"/>
            <a:ext cx="2895600" cy="365125"/>
          </a:xfrm>
        </p:spPr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</p:spTree>
    <p:extLst>
      <p:ext uri="{BB962C8B-B14F-4D97-AF65-F5344CB8AC3E}">
        <p14:creationId xmlns:p14="http://schemas.microsoft.com/office/powerpoint/2010/main" val="1537912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F27B60F5-BF1A-8542-AED3-F0250CC3D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9569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The Budding Marijuana </a:t>
            </a:r>
            <a:br>
              <a:rPr lang="en-US" dirty="0"/>
            </a:br>
            <a:r>
              <a:rPr lang="en-US" dirty="0"/>
              <a:t>Problem in Alaska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48980CC3-227F-6648-8867-854DCD85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3949908" cy="42989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 addition to the Railbelt marijuana retail is: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Active in Dillingham, Haines, Juneau, Ketchikan, Kodiak, Kotzebue, Nome, Petersburg, Sitka, Skagway and Valdez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Likely coming soon to Bethel, Cordova, Craig, and Utqiagvik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C01C934-A7F1-B848-8126-276E9C5B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B9210-9D07-4845-B105-4028A157F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108" y="2278504"/>
            <a:ext cx="4529201" cy="34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83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1B9322F3-820F-054E-99D0-E6FC439C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Budding Marijuana </a:t>
            </a:r>
            <a:br>
              <a:rPr lang="en-US" dirty="0"/>
            </a:br>
            <a:r>
              <a:rPr lang="en-US" dirty="0"/>
              <a:t>Problem in Alaska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870199A9-4F48-4C44-B0BF-565482078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98949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Credit Union 1 in Anchorage made headlines last year for announcing a pilot program to provide financial services to marijuana businesses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Will end August 30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Insurance broker told CU1 that their liability insurance would not be renewed because of the marijuana pilot program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Bloomberg reported earlier this year that beverage makers are racing to make drinkable marijuana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Could create THC drinks that are water soluble like alcohol and thus absorbed much more quickly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federally-funded study in Washington confirmed that based on analysis of sewage, marijuana consumption doubled over three years after legalization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CBAD53F-2C34-6349-A0D7-F19F9203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</p:spTree>
    <p:extLst>
      <p:ext uri="{BB962C8B-B14F-4D97-AF65-F5344CB8AC3E}">
        <p14:creationId xmlns:p14="http://schemas.microsoft.com/office/powerpoint/2010/main" val="276473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48DF4AC5-3303-C14F-BB0D-413C1421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Budding Marijuana </a:t>
            </a:r>
            <a:br>
              <a:rPr lang="en-US" dirty="0"/>
            </a:br>
            <a:r>
              <a:rPr lang="en-US" dirty="0"/>
              <a:t>Problem in Alaska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50563035-3125-7F41-A071-92CB1BC98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1"/>
            <a:ext cx="4651829" cy="3962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Other states continue to advance protective measures for marijuana users in employment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Illinois, Nevada the latest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ASPCA reported in 2019 that emergency pet marijuana overdose calls are up 765% over the past ten years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69F97-A99E-964B-A2BF-9EB24D092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407" y="2536092"/>
            <a:ext cx="4003431" cy="266895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D55E5B9-5D44-0A4D-B860-C9DEB7F7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</p:spTree>
    <p:extLst>
      <p:ext uri="{BB962C8B-B14F-4D97-AF65-F5344CB8AC3E}">
        <p14:creationId xmlns:p14="http://schemas.microsoft.com/office/powerpoint/2010/main" val="3271898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DAC9A75-8273-4345-A353-0EA30DDE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Budding Marijuana </a:t>
            </a:r>
            <a:br>
              <a:rPr lang="en-US" dirty="0"/>
            </a:br>
            <a:r>
              <a:rPr lang="en-US" dirty="0"/>
              <a:t>Problem in Alaska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384BE4E7-5B4E-EB44-994A-5C173AAAA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you complying with federal law for cash payments?</a:t>
            </a:r>
          </a:p>
          <a:p>
            <a:pPr lvl="1"/>
            <a:r>
              <a:rPr lang="en-US" altLang="en-US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31 CFR § 1010.330 says:</a:t>
            </a:r>
          </a:p>
          <a:p>
            <a:pPr lvl="2"/>
            <a:r>
              <a:rPr lang="en-US" altLang="en-US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Any business or trade</a:t>
            </a:r>
          </a:p>
          <a:p>
            <a:pPr lvl="2"/>
            <a:r>
              <a:rPr lang="en-US" altLang="en-US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Receives $10,000 in cash in a single transaction or 2 or more related transactions within a year of each other</a:t>
            </a:r>
          </a:p>
          <a:p>
            <a:pPr lvl="1"/>
            <a:r>
              <a:rPr lang="en-US" altLang="en-US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A utility bill paid in cash of $833.34 per month will hit $10,000</a:t>
            </a:r>
          </a:p>
          <a:p>
            <a:endParaRPr lang="en-US" altLang="en-US" dirty="0">
              <a:solidFill>
                <a:srgbClr val="FFFFFF"/>
              </a:solidFill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6258EAC-0D7D-9549-98D7-41BD4210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D4777-0D72-1A42-8FA4-D80BF0A46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03" y="4630009"/>
            <a:ext cx="2598997" cy="1726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00228-E1A8-6B44-8861-FEE2FD891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630008"/>
            <a:ext cx="2598997" cy="1726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BC6C3-4E02-0C47-B4E3-72A2104CB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797" y="4603534"/>
            <a:ext cx="2598997" cy="172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66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BDAE5760-901F-4D49-AF34-6DD6AB2E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D8137A7A-2AC4-1349-974D-285128FD2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98949"/>
          </a:xfrm>
        </p:spPr>
        <p:txBody>
          <a:bodyPr>
            <a:normAutofit fontScale="92500"/>
          </a:bodyPr>
          <a:lstStyle/>
          <a:p>
            <a:r>
              <a:rPr lang="en-US" dirty="0">
                <a:effectLst/>
              </a:rPr>
              <a:t>Employee stalked by customer for over a year, with talking and touching, resulting in “no contact” order </a:t>
            </a:r>
            <a:r>
              <a:rPr lang="en-US" altLang="en-US" dirty="0">
                <a:ea typeface="ＭＳ Ｐゴシック" panose="020B0600070205080204" pitchFamily="34" charset="-128"/>
              </a:rPr>
              <a:t>from state court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Costco eventually revoked his membership after extensive stalking incidents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Employee took unpaid medical leave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Terminated when she did not return to work, based on company policy (no leave beyond 12 months);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Employee wanted an additional 1-2 years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911AD04-9A35-E140-9D9E-6E74BFE82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</p:spTree>
    <p:extLst>
      <p:ext uri="{BB962C8B-B14F-4D97-AF65-F5344CB8AC3E}">
        <p14:creationId xmlns:p14="http://schemas.microsoft.com/office/powerpoint/2010/main" val="3403373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8259-C3B6-B04F-82B4-B7B2E424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AC2F-28CD-4842-B1E3-126CE00A4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Employee began work as warehouse clerk</a:t>
            </a:r>
          </a:p>
          <a:p>
            <a:r>
              <a:rPr lang="en-US" dirty="0"/>
              <a:t>Was rapidly promoted six times over the next two years to assistant ops manager</a:t>
            </a:r>
          </a:p>
          <a:p>
            <a:r>
              <a:rPr lang="en-US" dirty="0"/>
              <a:t>Employee learned that male subordinate was spreading rumors in warehouse that Employee had slept with a higher-ranking manager</a:t>
            </a:r>
          </a:p>
          <a:p>
            <a:r>
              <a:rPr lang="en-US" dirty="0"/>
              <a:t>Highest ranking manager at the facility became aware of the rumors but did not stop them; he even helped spread the rumors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285CDDF-3454-2F40-8829-2362F615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53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8259-C3B6-B04F-82B4-B7B2E424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AC2F-28CD-4842-B1E3-126CE00A4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Employee experienced open resentment and disrespect from co-workers and those she supervised</a:t>
            </a:r>
          </a:p>
          <a:p>
            <a:r>
              <a:rPr lang="en-US" dirty="0"/>
              <a:t>Overall manager yelled at employee, told her the rumors would prevent future promotions and engaged in other hostile behavior</a:t>
            </a:r>
          </a:p>
          <a:p>
            <a:r>
              <a:rPr lang="en-US" dirty="0"/>
              <a:t>Employee complained to HR manager about the overall manager and her subordinate who started the rumors</a:t>
            </a:r>
          </a:p>
          <a:p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76A6CC6-AC54-F644-9069-7190B347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12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8259-C3B6-B04F-82B4-B7B2E424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AC2F-28CD-4842-B1E3-126CE00A4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Subordinate filed his own claim that Employee was creating hostile work environment for him</a:t>
            </a:r>
          </a:p>
          <a:p>
            <a:r>
              <a:rPr lang="en-US" dirty="0"/>
              <a:t>Employee given two warnings – for subordinate’s complaint and for insubordination towards overall manager</a:t>
            </a:r>
          </a:p>
          <a:p>
            <a:r>
              <a:rPr lang="en-US" dirty="0"/>
              <a:t>Employee sued under Title VII</a:t>
            </a:r>
          </a:p>
          <a:p>
            <a:r>
              <a:rPr lang="en-US" dirty="0"/>
              <a:t>Employer convinced district court that hostile work environment was not due to </a:t>
            </a:r>
            <a:r>
              <a:rPr lang="en-US" u="sng" dirty="0"/>
              <a:t>gender</a:t>
            </a:r>
            <a:r>
              <a:rPr lang="en-US" dirty="0"/>
              <a:t> but false allegations about Employee’s </a:t>
            </a:r>
            <a:r>
              <a:rPr lang="en-US" u="sng" dirty="0"/>
              <a:t>conduct</a:t>
            </a:r>
          </a:p>
          <a:p>
            <a:r>
              <a:rPr lang="en-US" dirty="0"/>
              <a:t>Legal or illegal?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5C6789C-9C1C-614C-8E12-BB46DCFF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42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5A53-3C19-9749-BB86-FB598929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C50D-F315-1B42-90F1-0529165A1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Cooperative hires employee as HR Generalist in HR department</a:t>
            </a:r>
          </a:p>
          <a:p>
            <a:r>
              <a:rPr lang="en-US" dirty="0"/>
              <a:t>Employee was pregnant at time of hire and employer knew she planed to take maternity leave</a:t>
            </a:r>
          </a:p>
          <a:p>
            <a:r>
              <a:rPr lang="en-US" dirty="0"/>
              <a:t>Employer provided 12 weeks of maternity under FMLA even though she did not qualify</a:t>
            </a:r>
          </a:p>
          <a:p>
            <a:r>
              <a:rPr lang="en-US" dirty="0"/>
              <a:t>Towards the end of her 12 weeks, she submitted documentation showing she had severe postpartum depression and separation anxiety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0F2B83D-45B3-D64A-93E9-DA546442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0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War is Over: The Animals Won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2057400"/>
            <a:ext cx="2701471" cy="4298949"/>
          </a:xfrm>
        </p:spPr>
        <p:txBody>
          <a:bodyPr>
            <a:normAutofit/>
          </a:bodyPr>
          <a:lstStyle/>
          <a:p>
            <a:r>
              <a:rPr lang="en-US" dirty="0"/>
              <a:t>Last Christmas travel season, the Philadelphia airport Popeye’s location began packing to-go orders in these “Emotional Support Chicken” boxes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F7559-B28C-4947-B7B9-8EC071441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650" y="1838064"/>
            <a:ext cx="5784494" cy="38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"/>
    </mc:Choice>
    <mc:Fallback xmlns="">
      <p:transition xmlns:p14="http://schemas.microsoft.com/office/powerpoint/2010/main" spd="slow" advTm="21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5A53-3C19-9749-BB86-FB598929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C50D-F315-1B42-90F1-0529165A1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Employee asked for additional leave time</a:t>
            </a:r>
          </a:p>
          <a:p>
            <a:r>
              <a:rPr lang="en-US" dirty="0"/>
              <a:t>Employer granted additional leave and a reduced work schedule when she returned to work</a:t>
            </a:r>
          </a:p>
          <a:p>
            <a:r>
              <a:rPr lang="en-US" dirty="0"/>
              <a:t>Employee provided additional documentation stating she would need to work part-time for the “foreseeable future” and likely for at least 2-6 months</a:t>
            </a:r>
          </a:p>
          <a:p>
            <a:r>
              <a:rPr lang="en-US" dirty="0"/>
              <a:t>Employee returned to work for about two months before she was terminated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E2E93-0877-BA4C-87B6-95D70C5B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41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5A53-3C19-9749-BB86-FB598929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C50D-F315-1B42-90F1-0529165A1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Employee claimed she handled all of her duties</a:t>
            </a:r>
          </a:p>
          <a:p>
            <a:r>
              <a:rPr lang="en-US" dirty="0"/>
              <a:t>Employer claimed she did not finish some critical job functions and HR Department was understaffed because of her reduced work hours</a:t>
            </a:r>
          </a:p>
          <a:p>
            <a:r>
              <a:rPr lang="en-US" dirty="0"/>
              <a:t>Employee responded that problem was more severe because of another employee’s leave of absence and department was working on a time intensive benefits project</a:t>
            </a:r>
          </a:p>
          <a:p>
            <a:r>
              <a:rPr lang="en-US" dirty="0"/>
              <a:t>Employer said that the position was full time</a:t>
            </a:r>
          </a:p>
          <a:p>
            <a:r>
              <a:rPr lang="en-US" dirty="0"/>
              <a:t>Termination legal or illegal?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E2E93-0877-BA4C-87B6-95D70C5B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73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5A53-3C19-9749-BB86-FB598929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C50D-F315-1B42-90F1-0529165A1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Trial court granted summary judgment to employer</a:t>
            </a:r>
          </a:p>
          <a:p>
            <a:pPr lvl="1"/>
            <a:r>
              <a:rPr lang="en-US" dirty="0"/>
              <a:t>Said that being able to work 40 hours per week was an essential function of the position</a:t>
            </a:r>
          </a:p>
          <a:p>
            <a:r>
              <a:rPr lang="en-US" dirty="0"/>
              <a:t>Sixth Circuit Court of Appeals </a:t>
            </a:r>
            <a:r>
              <a:rPr lang="en-US" u="sng" dirty="0"/>
              <a:t>reversed</a:t>
            </a:r>
            <a:endParaRPr lang="en-US" dirty="0"/>
          </a:p>
          <a:p>
            <a:pPr lvl="1"/>
            <a:r>
              <a:rPr lang="en-US" dirty="0"/>
              <a:t>Noted that in this case, employer rescinded an </a:t>
            </a:r>
            <a:r>
              <a:rPr lang="en-US" u="sng" dirty="0"/>
              <a:t>already granted</a:t>
            </a:r>
            <a:r>
              <a:rPr lang="en-US" dirty="0"/>
              <a:t> accommodation</a:t>
            </a:r>
          </a:p>
          <a:p>
            <a:pPr lvl="2"/>
            <a:r>
              <a:rPr lang="en-US" dirty="0"/>
              <a:t>So did not apply the usual ADA burden shifting approach</a:t>
            </a:r>
          </a:p>
          <a:p>
            <a:pPr lvl="1"/>
            <a:r>
              <a:rPr lang="en-US" dirty="0"/>
              <a:t>Whether she could complete the essential functions of her job on a part-time schedule was a question of fact for the jury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E2E93-0877-BA4C-87B6-95D70C5B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23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5A53-3C19-9749-BB86-FB598929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C50D-F315-1B42-90F1-0529165A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1711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Court distinguished a prior case where it had held that “regular, in-person attendance is an essential function of most jobs.”</a:t>
            </a:r>
          </a:p>
          <a:p>
            <a:pPr lvl="1"/>
            <a:r>
              <a:rPr lang="en-US" sz="2100" dirty="0"/>
              <a:t>Said that whether a job function is truly essential is “highly fact specific,” and court must look at time spent on the function, employer's judgment, job description and consequences for not performing the function</a:t>
            </a:r>
          </a:p>
          <a:p>
            <a:pPr lvl="1"/>
            <a:r>
              <a:rPr lang="en-US" sz="2100" dirty="0"/>
              <a:t>Court relied on employee affidavit that she completed her “core” job functions and corroborating affidavit from fellow employee</a:t>
            </a:r>
          </a:p>
          <a:p>
            <a:pPr lvl="1"/>
            <a:r>
              <a:rPr lang="en-US" sz="2100" dirty="0"/>
              <a:t>Also relied on positive performance review during her part-time work that was positive and did not mention work schedule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E2E93-0877-BA4C-87B6-95D70C5B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31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5A53-3C19-9749-BB86-FB598929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C50D-F315-1B42-90F1-0529165A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98950"/>
          </a:xfrm>
        </p:spPr>
        <p:txBody>
          <a:bodyPr>
            <a:noAutofit/>
          </a:bodyPr>
          <a:lstStyle/>
          <a:p>
            <a:r>
              <a:rPr lang="en-US" dirty="0"/>
              <a:t>Take </a:t>
            </a:r>
            <a:r>
              <a:rPr lang="en-US" dirty="0" err="1"/>
              <a:t>aways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Full-time presence is not an essential function in a vacuum, it has to be tied to other critical job requirements</a:t>
            </a:r>
          </a:p>
          <a:p>
            <a:pPr lvl="1"/>
            <a:r>
              <a:rPr lang="en-US" sz="2000" dirty="0"/>
              <a:t>An employer cannot deny part-time schedule as a per se unreasonable accommodation</a:t>
            </a:r>
          </a:p>
          <a:p>
            <a:pPr lvl="1"/>
            <a:r>
              <a:rPr lang="en-US" sz="2000" dirty="0"/>
              <a:t>Once you grant an accommodation, it becomes much more difficult to argue that it is unreasonable to grant it again or extend its duration</a:t>
            </a:r>
          </a:p>
          <a:p>
            <a:pPr lvl="2"/>
            <a:r>
              <a:rPr lang="en-US" dirty="0"/>
              <a:t>Even more true if the past accommodations were not tied to a disability claim but were allowed for some other reason</a:t>
            </a:r>
          </a:p>
          <a:p>
            <a:pPr lvl="3"/>
            <a:r>
              <a:rPr lang="en-US" dirty="0"/>
              <a:t>If you have pets in the office every Friday, hard to say an emotional support animal is an unreasonable </a:t>
            </a:r>
            <a:r>
              <a:rPr lang="en-US" dirty="0" err="1"/>
              <a:t>accomodation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E2E93-0877-BA4C-87B6-95D70C5B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05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5A53-3C19-9749-BB86-FB598929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C50D-F315-1B42-90F1-0529165A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98950"/>
          </a:xfrm>
        </p:spPr>
        <p:txBody>
          <a:bodyPr>
            <a:noAutofit/>
          </a:bodyPr>
          <a:lstStyle/>
          <a:p>
            <a:r>
              <a:rPr lang="en-US" dirty="0"/>
              <a:t>Employee with hip and back issues requested eight hour day as accommodation of disability under state and federal law</a:t>
            </a:r>
          </a:p>
          <a:p>
            <a:pPr lvl="1"/>
            <a:r>
              <a:rPr lang="en-US" dirty="0"/>
              <a:t>Worked as delivery driver where overtime was common</a:t>
            </a:r>
          </a:p>
          <a:p>
            <a:r>
              <a:rPr lang="en-US" dirty="0"/>
              <a:t>Employer said working overtime was essential function of the position</a:t>
            </a:r>
          </a:p>
          <a:p>
            <a:pPr lvl="1"/>
            <a:r>
              <a:rPr lang="en-US" dirty="0"/>
              <a:t>Unpredictable conditions, holidays, etc. can cause drivers to need more than 8 hours to finish a route</a:t>
            </a:r>
          </a:p>
          <a:p>
            <a:r>
              <a:rPr lang="en-US" dirty="0"/>
              <a:t>Legal or illegal to deny him the accommodation of an 8 hour limit?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E2E93-0877-BA4C-87B6-95D70C5B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53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5A53-3C19-9749-BB86-FB598929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Legal or Illegal?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C50D-F315-1B42-90F1-0529165A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98950"/>
          </a:xfrm>
        </p:spPr>
        <p:txBody>
          <a:bodyPr>
            <a:noAutofit/>
          </a:bodyPr>
          <a:lstStyle/>
          <a:p>
            <a:r>
              <a:rPr lang="en-US" dirty="0"/>
              <a:t>Employee offered position as electronic technician subject to undergoing physical exam</a:t>
            </a:r>
          </a:p>
          <a:p>
            <a:r>
              <a:rPr lang="en-US" dirty="0"/>
              <a:t>Medical examine found met physical qualifications but referred him to company’s chief medical officer because he weighted 256 pounds at a height of 5’6” – severely or morbidly obese</a:t>
            </a:r>
          </a:p>
          <a:p>
            <a:r>
              <a:rPr lang="en-US" dirty="0"/>
              <a:t>Company withdraws offer</a:t>
            </a:r>
          </a:p>
          <a:p>
            <a:r>
              <a:rPr lang="en-US" dirty="0"/>
              <a:t>Legal or illegal?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E2E93-0877-BA4C-87B6-95D70C5B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84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2D498899-C08D-4941-9B4B-7CBE864B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Want to Learn More?</a:t>
            </a:r>
          </a:p>
        </p:txBody>
      </p:sp>
      <p:sp>
        <p:nvSpPr>
          <p:cNvPr id="137218" name="Content Placeholder 2">
            <a:extLst>
              <a:ext uri="{FF2B5EF4-FFF2-40B4-BE49-F238E27FC236}">
                <a16:creationId xmlns:a16="http://schemas.microsoft.com/office/drawing/2014/main" id="{04D4F050-4391-414A-A938-78AA89A2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more, plan on attending the May 2020 APA Management Legal Workshop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Employment Issues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FEMA Compliance Before Disaster Strikes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Regulatory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And more!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Board training on: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Director responsibilities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Governance issues – NRECA Governance Task Force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Conflicts of Interest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Open Meetings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EA8B8D3-986C-3348-9A86-80954B11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</p:spTree>
    <p:extLst>
      <p:ext uri="{BB962C8B-B14F-4D97-AF65-F5344CB8AC3E}">
        <p14:creationId xmlns:p14="http://schemas.microsoft.com/office/powerpoint/2010/main" val="3536226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The End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War is Over: The Animals Won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5213349"/>
            <a:ext cx="8470900" cy="1143000"/>
          </a:xfrm>
        </p:spPr>
        <p:txBody>
          <a:bodyPr>
            <a:normAutofit/>
          </a:bodyPr>
          <a:lstStyle/>
          <a:p>
            <a:r>
              <a:rPr lang="en-US" dirty="0"/>
              <a:t>Just an emotional support alligator visiting a Pennsylvania assisted living facility in January 2019. . 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7D91AE-A87B-684E-8183-025DE6D4A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350" y="1860947"/>
            <a:ext cx="5575300" cy="31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"/>
    </mc:Choice>
    <mc:Fallback xmlns="">
      <p:transition xmlns:p14="http://schemas.microsoft.com/office/powerpoint/2010/main" spd="slow" advTm="21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78C-A706-C248-981F-76F96B3F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War is Over: The Animals Won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08FD02-61C1-6148-95D1-8F096CEF0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520" y="1737360"/>
            <a:ext cx="3703320" cy="493776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9438E0-D435-0A4F-BE10-D976755C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0735DF-4CA9-E24A-B7E5-8D4FF8B89515}"/>
              </a:ext>
            </a:extLst>
          </p:cNvPr>
          <p:cNvSpPr txBox="1">
            <a:spLocks/>
          </p:cNvSpPr>
          <p:nvPr/>
        </p:nvSpPr>
        <p:spPr>
          <a:xfrm>
            <a:off x="297180" y="1944368"/>
            <a:ext cx="4823460" cy="4411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24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Wingdings" pitchFamily="2" charset="2"/>
              <a:buChar char=""/>
              <a:defRPr sz="22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20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Wingdings" pitchFamily="2" charset="2"/>
              <a:buChar char=""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sign at the Alaska State Fair in 2018</a:t>
            </a:r>
          </a:p>
          <a:p>
            <a:r>
              <a:rPr lang="en-US" dirty="0"/>
              <a:t>Delta Airlines being sued by a woman who was bitten by an emotional support dog in 2019</a:t>
            </a:r>
          </a:p>
          <a:p>
            <a:r>
              <a:rPr lang="en-US" dirty="0"/>
              <a:t>Ongoing litigation in Chicago over Guinea Hog</a:t>
            </a:r>
          </a:p>
        </p:txBody>
      </p:sp>
    </p:spTree>
    <p:extLst>
      <p:ext uri="{BB962C8B-B14F-4D97-AF65-F5344CB8AC3E}">
        <p14:creationId xmlns:p14="http://schemas.microsoft.com/office/powerpoint/2010/main" val="371089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War is Over: The Animals Won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2057400"/>
            <a:ext cx="3949700" cy="4298949"/>
          </a:xfrm>
        </p:spPr>
        <p:txBody>
          <a:bodyPr>
            <a:normAutofit/>
          </a:bodyPr>
          <a:lstStyle/>
          <a:p>
            <a:r>
              <a:rPr lang="en-US" dirty="0"/>
              <a:t>EEOC sues over refusal to accommodate and retaliation against commercial truck driver who wanted emotional support dog to accompany him</a:t>
            </a:r>
          </a:p>
          <a:p>
            <a:r>
              <a:rPr lang="en-US" dirty="0"/>
              <a:t>Psychiatrist </a:t>
            </a:r>
            <a:r>
              <a:rPr lang="en-US" u="sng" dirty="0">
                <a:solidFill>
                  <a:srgbClr val="FFFF00"/>
                </a:solidFill>
              </a:rPr>
              <a:t>prescribed</a:t>
            </a:r>
            <a:r>
              <a:rPr lang="en-US" dirty="0"/>
              <a:t> an emotional support animal</a:t>
            </a:r>
          </a:p>
          <a:p>
            <a:r>
              <a:rPr lang="en-US" dirty="0"/>
              <a:t>Case allowed to proceed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3D134E3C-6B41-F14E-BAE6-F451CBB1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832546"/>
            <a:ext cx="4356100" cy="46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"/>
    </mc:Choice>
    <mc:Fallback xmlns="">
      <p:transition xmlns:p14="http://schemas.microsoft.com/office/powerpoint/2010/main" spd="slow" advTm="21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War is Over: The Animals Won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2057400"/>
            <a:ext cx="3949700" cy="429894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New Alaska Human Rights Act regulations for service animals:</a:t>
            </a:r>
          </a:p>
          <a:p>
            <a:r>
              <a:rPr lang="en-US" dirty="0"/>
              <a:t>Employers </a:t>
            </a:r>
            <a:r>
              <a:rPr lang="en-US" u="sng" dirty="0">
                <a:solidFill>
                  <a:srgbClr val="FFFF00"/>
                </a:solidFill>
              </a:rPr>
              <a:t>must</a:t>
            </a:r>
            <a:r>
              <a:rPr lang="en-US" dirty="0"/>
              <a:t> treat a request from a qualified employee to use an </a:t>
            </a:r>
            <a:r>
              <a:rPr lang="en-US" u="sng" dirty="0">
                <a:solidFill>
                  <a:srgbClr val="FFFF00"/>
                </a:solidFill>
              </a:rPr>
              <a:t>animal</a:t>
            </a:r>
            <a:r>
              <a:rPr lang="en-US" dirty="0"/>
              <a:t> to assist him or her in the performance of the essential functions of the job </a:t>
            </a:r>
            <a:r>
              <a:rPr lang="en-US" u="sng" dirty="0">
                <a:solidFill>
                  <a:srgbClr val="FFFF00"/>
                </a:solidFill>
              </a:rPr>
              <a:t>as a request for a reasonable accommodation</a:t>
            </a:r>
            <a:r>
              <a:rPr lang="en-US" dirty="0"/>
              <a:t> and engage in an interactive process to </a:t>
            </a:r>
            <a:r>
              <a:rPr lang="en-US" u="sng" dirty="0">
                <a:solidFill>
                  <a:srgbClr val="FFFF00"/>
                </a:solidFill>
              </a:rPr>
              <a:t>determine whether or not the accommodation is reasonabl</a:t>
            </a:r>
            <a:r>
              <a:rPr lang="en-US" dirty="0"/>
              <a:t>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Kemppel, Huffman &amp; Ellis, P.C.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FE254F-01EB-4445-9611-FF392C1E0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2" y="1896358"/>
            <a:ext cx="3708398" cy="46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"/>
    </mc:Choice>
    <mc:Fallback xmlns="">
      <p:transition xmlns:p14="http://schemas.microsoft.com/office/powerpoint/2010/main" spd="slow" advTm="21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D2347-5F92-CF43-A4B1-7AE806B1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Cooperative Governance: Defamation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77204-DC7C-E24F-8007-688CF5C62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F5E78-E9DF-0945-8290-E2D7FE9DB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Cooperative member began questioning management and operations decisions</a:t>
            </a:r>
          </a:p>
          <a:p>
            <a:pPr lvl="1"/>
            <a:r>
              <a:rPr lang="en-US" dirty="0"/>
              <a:t>Included loaning money to GM, hiring GM’s son to succeed him and not retiring capital credits</a:t>
            </a:r>
          </a:p>
          <a:p>
            <a:r>
              <a:rPr lang="en-US" dirty="0"/>
              <a:t>After meeting with cooperative, member bought 9 newspaper ads to publicize his concerns</a:t>
            </a:r>
          </a:p>
          <a:p>
            <a:r>
              <a:rPr lang="en-US" dirty="0"/>
              <a:t>Member formed “Take Back Our Cooperative” and sued Cooperative, GM, son, officers and directors</a:t>
            </a:r>
          </a:p>
          <a:p>
            <a:pPr lvl="1"/>
            <a:r>
              <a:rPr lang="en-US" dirty="0"/>
              <a:t>Settled with resignation of GM and formation of committee to evaluate issues and advise Board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79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D2347-5F92-CF43-A4B1-7AE806B1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Cooperative Governance: Defamation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77204-DC7C-E24F-8007-688CF5C62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Kemppel, Huffman &amp; Ellis, P.C.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F5E78-E9DF-0945-8290-E2D7FE9DB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months later GM sued member for defamation</a:t>
            </a:r>
          </a:p>
          <a:p>
            <a:r>
              <a:rPr lang="en-US" dirty="0"/>
              <a:t>Member said his statements were based on:</a:t>
            </a:r>
          </a:p>
          <a:p>
            <a:pPr lvl="1"/>
            <a:r>
              <a:rPr lang="en-US" dirty="0"/>
              <a:t>Cooperative employees working on GM’s personal vehicles</a:t>
            </a:r>
          </a:p>
          <a:p>
            <a:pPr lvl="1"/>
            <a:r>
              <a:rPr lang="en-US" dirty="0"/>
              <a:t>GM storing his personal vehicles at Cooperative</a:t>
            </a:r>
          </a:p>
          <a:p>
            <a:pPr lvl="1"/>
            <a:r>
              <a:rPr lang="en-US" dirty="0"/>
              <a:t>GM not paying late fees on a loan owed to Cooperative</a:t>
            </a:r>
          </a:p>
          <a:p>
            <a:pPr lvl="1"/>
            <a:r>
              <a:rPr lang="en-US" dirty="0"/>
              <a:t>Statements from unnamed sources regarding a tree-trimming company and other kickbacks</a:t>
            </a:r>
          </a:p>
          <a:p>
            <a:pPr lvl="1"/>
            <a:r>
              <a:rPr lang="en-US" dirty="0"/>
              <a:t>Subsidiary transactions uncovered by an attorney’s research</a:t>
            </a:r>
          </a:p>
          <a:p>
            <a:pPr lvl="1"/>
            <a:r>
              <a:rPr lang="en-US" dirty="0"/>
              <a:t>Cooperative’s failure to provide requested documents</a:t>
            </a:r>
          </a:p>
        </p:txBody>
      </p:sp>
    </p:spTree>
    <p:extLst>
      <p:ext uri="{BB962C8B-B14F-4D97-AF65-F5344CB8AC3E}">
        <p14:creationId xmlns:p14="http://schemas.microsoft.com/office/powerpoint/2010/main" val="5427544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48349</TotalTime>
  <Words>4318</Words>
  <Application>Microsoft Macintosh PowerPoint</Application>
  <PresentationFormat>On-screen Show (4:3)</PresentationFormat>
  <Paragraphs>422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Corbel</vt:lpstr>
      <vt:lpstr>Wingdings</vt:lpstr>
      <vt:lpstr>Focus</vt:lpstr>
      <vt:lpstr>Utility Legal Issues Update</vt:lpstr>
      <vt:lpstr>Topics</vt:lpstr>
      <vt:lpstr>The War is Over: The Animals Won</vt:lpstr>
      <vt:lpstr>The War is Over: The Animals Won</vt:lpstr>
      <vt:lpstr>The War is Over: The Animals Won</vt:lpstr>
      <vt:lpstr>The War is Over: The Animals Won</vt:lpstr>
      <vt:lpstr>The War is Over: The Animals Won </vt:lpstr>
      <vt:lpstr>Cooperative Governance: Defamation</vt:lpstr>
      <vt:lpstr>Cooperative Governance: Defamation</vt:lpstr>
      <vt:lpstr>Cooperative Governance: Defamation</vt:lpstr>
      <vt:lpstr>Cooperative Governance: South Carolina</vt:lpstr>
      <vt:lpstr>Cooperative Governance: Virginia</vt:lpstr>
      <vt:lpstr>Cooperative Governance: Louisiana</vt:lpstr>
      <vt:lpstr>Cooperative Governance:  Arizona and Kentucky</vt:lpstr>
      <vt:lpstr>Cooperative Governance</vt:lpstr>
      <vt:lpstr>Cooperative Governance</vt:lpstr>
      <vt:lpstr>Only You Can Prevent Forest Fires</vt:lpstr>
      <vt:lpstr>Only You Can Prevent Forest Fires</vt:lpstr>
      <vt:lpstr>Only You Can Prevent Forest Fires</vt:lpstr>
      <vt:lpstr>The Budding Marijuana  Problem in Alaska</vt:lpstr>
      <vt:lpstr>The Budding Marijuana  Problem in Alaska</vt:lpstr>
      <vt:lpstr>The Budding Marijuana  Problem in Alaska</vt:lpstr>
      <vt:lpstr>The Budding Marijuana  Problem in Alaska</vt:lpstr>
      <vt:lpstr>The Budding Marijuana  Problem in Alaska</vt:lpstr>
      <vt:lpstr>Legal or Illegal?</vt:lpstr>
      <vt:lpstr>Legal or Illegal?</vt:lpstr>
      <vt:lpstr>Legal or Illegal?</vt:lpstr>
      <vt:lpstr>Legal or Illegal?</vt:lpstr>
      <vt:lpstr>Legal or Illegal?</vt:lpstr>
      <vt:lpstr>Legal or Illegal?</vt:lpstr>
      <vt:lpstr>Legal or Illegal?</vt:lpstr>
      <vt:lpstr>Legal or Illegal?</vt:lpstr>
      <vt:lpstr>Legal or Illegal?</vt:lpstr>
      <vt:lpstr>Legal or Illegal?</vt:lpstr>
      <vt:lpstr>Legal or Illegal?</vt:lpstr>
      <vt:lpstr>Legal or Illegal?</vt:lpstr>
      <vt:lpstr>Want to Learn More?</vt:lpstr>
      <vt:lpstr>The End</vt:lpstr>
    </vt:vector>
  </TitlesOfParts>
  <Company>Kemppel, Huffman &amp; Ellis, P.C.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Utility Legal Issues Update</dc:title>
  <dc:creator>John Andrew Leman</dc:creator>
  <cp:lastModifiedBy>John Leman</cp:lastModifiedBy>
  <cp:revision>1448</cp:revision>
  <cp:lastPrinted>2018-08-22T16:13:32Z</cp:lastPrinted>
  <dcterms:created xsi:type="dcterms:W3CDTF">2014-09-10T16:34:51Z</dcterms:created>
  <dcterms:modified xsi:type="dcterms:W3CDTF">2019-08-21T18:19:31Z</dcterms:modified>
</cp:coreProperties>
</file>